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>
        <p:scale>
          <a:sx n="94" d="100"/>
          <a:sy n="94" d="100"/>
        </p:scale>
        <p:origin x="-1488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C955586-32BB-44FC-BA61-FAE3BAA6C7DE}" type="datetimeFigureOut">
              <a:rPr lang="en-US" smtClean="0"/>
              <a:pPr/>
              <a:t>9/5/2011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5586-32BB-44FC-BA61-FAE3BAA6C7DE}" type="datetimeFigureOut">
              <a:rPr lang="en-US" smtClean="0"/>
              <a:pPr/>
              <a:t>9/5/2011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5586-32BB-44FC-BA61-FAE3BAA6C7DE}" type="datetimeFigureOut">
              <a:rPr lang="en-US" smtClean="0"/>
              <a:pPr/>
              <a:t>9/5/2011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955586-32BB-44FC-BA61-FAE3BAA6C7DE}" type="datetimeFigureOut">
              <a:rPr lang="en-US" smtClean="0"/>
              <a:pPr/>
              <a:t>9/5/2011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C955586-32BB-44FC-BA61-FAE3BAA6C7DE}" type="datetimeFigureOut">
              <a:rPr lang="en-US" smtClean="0"/>
              <a:pPr/>
              <a:t>9/5/2011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5586-32BB-44FC-BA61-FAE3BAA6C7DE}" type="datetimeFigureOut">
              <a:rPr lang="en-US" smtClean="0"/>
              <a:pPr/>
              <a:t>9/5/2011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5586-32BB-44FC-BA61-FAE3BAA6C7DE}" type="datetimeFigureOut">
              <a:rPr lang="en-US" smtClean="0"/>
              <a:pPr/>
              <a:t>9/5/2011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955586-32BB-44FC-BA61-FAE3BAA6C7DE}" type="datetimeFigureOut">
              <a:rPr lang="en-US" smtClean="0"/>
              <a:pPr/>
              <a:t>9/5/2011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5586-32BB-44FC-BA61-FAE3BAA6C7DE}" type="datetimeFigureOut">
              <a:rPr lang="en-US" smtClean="0"/>
              <a:pPr/>
              <a:t>9/5/2011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955586-32BB-44FC-BA61-FAE3BAA6C7DE}" type="datetimeFigureOut">
              <a:rPr lang="en-US" smtClean="0"/>
              <a:pPr/>
              <a:t>9/5/2011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955586-32BB-44FC-BA61-FAE3BAA6C7DE}" type="datetimeFigureOut">
              <a:rPr lang="en-US" smtClean="0"/>
              <a:pPr/>
              <a:t>9/5/2011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955586-32BB-44FC-BA61-FAE3BAA6C7DE}" type="datetimeFigureOut">
              <a:rPr lang="en-US" smtClean="0"/>
              <a:pPr/>
              <a:t>9/5/2011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143108" y="428604"/>
            <a:ext cx="623760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6000" dirty="0" smtClean="0">
                <a:latin typeface="Berlin Sans FB" pitchFamily="34" charset="0"/>
              </a:rPr>
              <a:t>GCSE Mathematics</a:t>
            </a:r>
            <a:endParaRPr lang="en-GB" sz="6000" dirty="0">
              <a:latin typeface="Berlin Sans FB" pitchFamily="34" charset="0"/>
            </a:endParaRPr>
          </a:p>
          <a:p>
            <a:r>
              <a:rPr lang="en-GB" sz="6000" dirty="0" smtClean="0">
                <a:latin typeface="Berlin Sans FB" pitchFamily="34" charset="0"/>
              </a:rPr>
              <a:t>Problem Solving</a:t>
            </a:r>
            <a:endParaRPr lang="en-GB" sz="6000" dirty="0">
              <a:latin typeface="Berlin Sans FB" pitchFamily="34" charset="0"/>
            </a:endParaRPr>
          </a:p>
          <a:p>
            <a:endParaRPr lang="en-GB" sz="4400" dirty="0">
              <a:latin typeface="Berlin Sans FB" pitchFamily="34" charset="0"/>
            </a:endParaRPr>
          </a:p>
          <a:p>
            <a:r>
              <a:rPr lang="en-GB" sz="4400" dirty="0" smtClean="0">
                <a:latin typeface="Berlin Sans FB" pitchFamily="34" charset="0"/>
              </a:rPr>
              <a:t>Algebra</a:t>
            </a:r>
            <a:endParaRPr lang="en-GB" sz="4400" dirty="0">
              <a:latin typeface="Berlin Sans FB" pitchFamily="34" charset="0"/>
            </a:endParaRPr>
          </a:p>
          <a:p>
            <a:r>
              <a:rPr lang="en-GB" sz="4400" dirty="0" smtClean="0">
                <a:latin typeface="Berlin Sans FB" pitchFamily="34" charset="0"/>
              </a:rPr>
              <a:t>Higher Tier</a:t>
            </a:r>
            <a:endParaRPr lang="en-GB" sz="44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00034" y="714356"/>
            <a:ext cx="1285884" cy="500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000232" y="357166"/>
            <a:ext cx="4714908" cy="500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428596" y="285728"/>
            <a:ext cx="800105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Berlin Sans FB" pitchFamily="34" charset="0"/>
              </a:rPr>
              <a:t>The curve y = x</a:t>
            </a:r>
            <a:r>
              <a:rPr lang="en-GB" sz="2800" baseline="30000" dirty="0" smtClean="0">
                <a:latin typeface="Berlin Sans FB" pitchFamily="34" charset="0"/>
              </a:rPr>
              <a:t>2</a:t>
            </a:r>
            <a:r>
              <a:rPr lang="en-GB" sz="2800" dirty="0" smtClean="0">
                <a:latin typeface="Berlin Sans FB" pitchFamily="34" charset="0"/>
              </a:rPr>
              <a:t> +2x - 15</a:t>
            </a:r>
            <a:r>
              <a:rPr lang="en-GB" sz="2800" baseline="30000" dirty="0" smtClean="0">
                <a:latin typeface="Berlin Sans FB" pitchFamily="34" charset="0"/>
              </a:rPr>
              <a:t> </a:t>
            </a:r>
            <a:r>
              <a:rPr lang="en-GB" sz="2800" dirty="0" smtClean="0">
                <a:latin typeface="Berlin Sans FB" pitchFamily="34" charset="0"/>
              </a:rPr>
              <a:t>intersects the x axis at points A and B. Find the length of the line AB?</a:t>
            </a:r>
            <a:endParaRPr lang="en-GB" sz="2800" dirty="0">
              <a:latin typeface="Berlin Sans FB" pitchFamily="34" charset="0"/>
            </a:endParaRP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1000100" y="1285860"/>
            <a:ext cx="6500858" cy="954107"/>
          </a:xfrm>
          <a:prstGeom prst="rect">
            <a:avLst/>
          </a:prstGeom>
          <a:solidFill>
            <a:schemeClr val="accent1">
              <a:alpha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To find the length of AB you need to know the coordinates of A and B </a:t>
            </a:r>
            <a:endParaRPr lang="en-GB" sz="2800" dirty="0">
              <a:latin typeface="Berlin Sans FB" pitchFamily="34" charset="0"/>
            </a:endParaRPr>
          </a:p>
        </p:txBody>
      </p: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642910" y="3571876"/>
            <a:ext cx="792961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When the curve intersects the x-axis y = 0.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Therefore,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			0 = </a:t>
            </a:r>
            <a:r>
              <a:rPr lang="en-GB" sz="2800" dirty="0" smtClean="0">
                <a:latin typeface="Berlin Sans FB" pitchFamily="34" charset="0"/>
              </a:rPr>
              <a:t>x</a:t>
            </a:r>
            <a:r>
              <a:rPr lang="en-GB" sz="2800" baseline="30000" dirty="0" smtClean="0">
                <a:latin typeface="Berlin Sans FB" pitchFamily="34" charset="0"/>
              </a:rPr>
              <a:t>2</a:t>
            </a:r>
            <a:r>
              <a:rPr lang="en-GB" sz="2800" dirty="0" smtClean="0">
                <a:latin typeface="Berlin Sans FB" pitchFamily="34" charset="0"/>
              </a:rPr>
              <a:t> +2x - 15</a:t>
            </a:r>
            <a:r>
              <a:rPr lang="en-GB" sz="2800" baseline="30000" dirty="0" smtClean="0">
                <a:latin typeface="Berlin Sans FB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2800" dirty="0">
              <a:latin typeface="Berlin Sans FB" pitchFamily="34" charset="0"/>
            </a:endParaRP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1000100" y="2357430"/>
            <a:ext cx="6500858" cy="954107"/>
          </a:xfrm>
          <a:prstGeom prst="rect">
            <a:avLst/>
          </a:prstGeom>
          <a:solidFill>
            <a:schemeClr val="accent1">
              <a:alpha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Next consider how to find the coordinates of the points A and B </a:t>
            </a:r>
            <a:endParaRPr lang="en-GB" sz="2800" dirty="0">
              <a:latin typeface="Berlin Sans FB" pitchFamily="34" charset="0"/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1142976" y="5000636"/>
            <a:ext cx="6500858" cy="954107"/>
          </a:xfrm>
          <a:prstGeom prst="rect">
            <a:avLst/>
          </a:prstGeom>
          <a:solidFill>
            <a:schemeClr val="accent1">
              <a:alpha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Solve the quadratic equation to find the values for x that satisfy the equation. </a:t>
            </a:r>
            <a:endParaRPr lang="en-GB" sz="2800" dirty="0">
              <a:latin typeface="Berlin Sans FB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23" grpId="0" animBg="1"/>
      <p:bldP spid="24" grpId="0"/>
      <p:bldP spid="18" grpId="0" animBg="1"/>
      <p:bldP spid="2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5000628" y="6072206"/>
            <a:ext cx="2000264" cy="2857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571472" y="214291"/>
            <a:ext cx="79296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			0 = </a:t>
            </a:r>
            <a:r>
              <a:rPr lang="en-GB" sz="2800" dirty="0" smtClean="0">
                <a:latin typeface="Berlin Sans FB" pitchFamily="34" charset="0"/>
              </a:rPr>
              <a:t>x</a:t>
            </a:r>
            <a:r>
              <a:rPr lang="en-GB" sz="2800" baseline="30000" dirty="0" smtClean="0">
                <a:latin typeface="Berlin Sans FB" pitchFamily="34" charset="0"/>
              </a:rPr>
              <a:t>2</a:t>
            </a:r>
            <a:r>
              <a:rPr lang="en-GB" sz="2800" dirty="0" smtClean="0">
                <a:latin typeface="Berlin Sans FB" pitchFamily="34" charset="0"/>
              </a:rPr>
              <a:t> +2x - 15</a:t>
            </a:r>
            <a:r>
              <a:rPr lang="en-GB" sz="2800" baseline="30000" dirty="0" smtClean="0">
                <a:latin typeface="Berlin Sans FB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2800" dirty="0">
              <a:latin typeface="Berlin Sans FB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214414" y="928670"/>
            <a:ext cx="6500858" cy="954107"/>
          </a:xfrm>
          <a:prstGeom prst="rect">
            <a:avLst/>
          </a:prstGeom>
          <a:solidFill>
            <a:schemeClr val="accent1">
              <a:alpha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The first step in solving this equation is to factorise.</a:t>
            </a:r>
            <a:endParaRPr lang="en-GB" sz="2800" dirty="0">
              <a:latin typeface="Berlin Sans FB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214414" y="2143116"/>
            <a:ext cx="371477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(          )(          )</a:t>
            </a:r>
            <a:endParaRPr lang="en-GB" sz="2800" baseline="30000" dirty="0" smtClean="0">
              <a:latin typeface="Berlin Sans FB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2800" dirty="0">
              <a:latin typeface="Berlin Sans FB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286248" y="2000240"/>
            <a:ext cx="4357718" cy="954107"/>
          </a:xfrm>
          <a:prstGeom prst="rect">
            <a:avLst/>
          </a:prstGeom>
          <a:solidFill>
            <a:schemeClr val="accent1">
              <a:alpha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What two terms multiply to make x</a:t>
            </a:r>
            <a:r>
              <a:rPr lang="en-GB" sz="2800" baseline="30000" dirty="0" smtClean="0">
                <a:solidFill>
                  <a:srgbClr val="000000"/>
                </a:solidFill>
                <a:latin typeface="Berlin Sans FB" pitchFamily="34" charset="0"/>
              </a:rPr>
              <a:t>2 </a:t>
            </a: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?</a:t>
            </a:r>
            <a:endParaRPr lang="en-GB" sz="2800" dirty="0">
              <a:latin typeface="Berlin Sans FB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428728" y="2143116"/>
            <a:ext cx="5715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x</a:t>
            </a:r>
            <a:endParaRPr lang="en-GB" sz="2800" baseline="30000" dirty="0" smtClean="0">
              <a:latin typeface="Berlin Sans FB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2800" dirty="0">
              <a:latin typeface="Berlin Sans FB" pitchFamily="34" charset="0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2571736" y="2143116"/>
            <a:ext cx="5715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x</a:t>
            </a:r>
            <a:endParaRPr lang="en-GB" sz="2800" baseline="30000" dirty="0" smtClean="0">
              <a:latin typeface="Berlin Sans FB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2800" dirty="0">
              <a:latin typeface="Berlin Sans FB" pitchFamily="34" charset="0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2786050" y="2143116"/>
            <a:ext cx="10001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-  3</a:t>
            </a:r>
            <a:endParaRPr lang="en-GB" sz="2800" baseline="30000" dirty="0" smtClean="0">
              <a:latin typeface="Berlin Sans FB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2800" dirty="0">
              <a:latin typeface="Berlin Sans FB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1714480" y="2143116"/>
            <a:ext cx="11430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 + 5</a:t>
            </a:r>
            <a:endParaRPr lang="en-GB" sz="2800" baseline="30000" dirty="0" smtClean="0">
              <a:latin typeface="Berlin Sans FB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2800" dirty="0">
              <a:latin typeface="Berlin Sans FB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4286248" y="3214686"/>
            <a:ext cx="4357718" cy="1384995"/>
          </a:xfrm>
          <a:prstGeom prst="rect">
            <a:avLst/>
          </a:prstGeom>
          <a:solidFill>
            <a:schemeClr val="accent1">
              <a:alpha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What two numbers multiply to make -15 and add to give + 2?</a:t>
            </a:r>
            <a:endParaRPr lang="en-GB" sz="2800" dirty="0">
              <a:latin typeface="Berlin Sans FB" pitchFamily="34" charset="0"/>
            </a:endParaRP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4929190" y="4672786"/>
            <a:ext cx="1571636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u="sng" dirty="0" smtClean="0">
                <a:solidFill>
                  <a:srgbClr val="000000"/>
                </a:solidFill>
                <a:latin typeface="Berlin Sans FB" pitchFamily="34" charset="0"/>
              </a:rPr>
              <a:t>x – 15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latin typeface="Berlin Sans FB" pitchFamily="34" charset="0"/>
              </a:rPr>
              <a:t>1 x – 15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latin typeface="Berlin Sans FB" pitchFamily="34" charset="0"/>
              </a:rPr>
              <a:t>-1 x 15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latin typeface="Berlin Sans FB" pitchFamily="34" charset="0"/>
              </a:rPr>
              <a:t>3 x -5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latin typeface="Berlin Sans FB" pitchFamily="34" charset="0"/>
              </a:rPr>
              <a:t>-3 x 5           </a:t>
            </a:r>
            <a:endParaRPr lang="en-GB" sz="2000" baseline="30000" dirty="0" smtClean="0">
              <a:latin typeface="Berlin Sans FB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2800" dirty="0">
              <a:latin typeface="Berlin Sans FB" pitchFamily="34" charset="0"/>
            </a:endParaRP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6643702" y="4672786"/>
            <a:ext cx="1571636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u="sng" dirty="0" smtClean="0">
                <a:solidFill>
                  <a:srgbClr val="000000"/>
                </a:solidFill>
                <a:latin typeface="Berlin Sans FB" pitchFamily="34" charset="0"/>
              </a:rPr>
              <a:t>Add + 2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latin typeface="Berlin Sans FB" pitchFamily="34" charset="0"/>
              </a:rPr>
              <a:t>-14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latin typeface="Berlin Sans FB" pitchFamily="34" charset="0"/>
              </a:rPr>
              <a:t>14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latin typeface="Berlin Sans FB" pitchFamily="34" charset="0"/>
              </a:rPr>
              <a:t>-2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latin typeface="Berlin Sans FB" pitchFamily="34" charset="0"/>
              </a:rPr>
              <a:t>2</a:t>
            </a:r>
            <a:endParaRPr lang="en-GB" sz="2000" baseline="30000" dirty="0" smtClean="0">
              <a:latin typeface="Berlin Sans FB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2800" dirty="0">
              <a:latin typeface="Berlin Sans FB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8" grpId="0" animBg="1"/>
      <p:bldP spid="9" grpId="0"/>
      <p:bldP spid="10" grpId="0" animBg="1"/>
      <p:bldP spid="11" grpId="0"/>
      <p:bldP spid="12" grpId="0"/>
      <p:bldP spid="13" grpId="0"/>
      <p:bldP spid="14" grpId="0"/>
      <p:bldP spid="15" grpId="0" animBg="1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428596" y="214290"/>
            <a:ext cx="79296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			0 = (</a:t>
            </a:r>
            <a:r>
              <a:rPr lang="en-GB" sz="2800" dirty="0" smtClean="0">
                <a:latin typeface="Berlin Sans FB" pitchFamily="34" charset="0"/>
              </a:rPr>
              <a:t>x + 5)(x – 3)</a:t>
            </a:r>
            <a:r>
              <a:rPr lang="en-GB" sz="2800" baseline="30000" dirty="0" smtClean="0">
                <a:latin typeface="Berlin Sans FB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2800" dirty="0">
              <a:latin typeface="Berlin Sans FB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00034" y="857233"/>
            <a:ext cx="6072230" cy="1672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So,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 x + 5 = 0 	</a:t>
            </a:r>
            <a:r>
              <a:rPr lang="en-GB" sz="2800" b="1" u="sng" dirty="0" smtClean="0">
                <a:solidFill>
                  <a:srgbClr val="000000"/>
                </a:solidFill>
                <a:latin typeface="Berlin Sans FB" pitchFamily="34" charset="0"/>
              </a:rPr>
              <a:t>or</a:t>
            </a:r>
            <a:r>
              <a:rPr lang="en-GB" sz="2800" b="1" dirty="0" smtClean="0">
                <a:solidFill>
                  <a:srgbClr val="000000"/>
                </a:solidFill>
                <a:latin typeface="Berlin Sans FB" pitchFamily="34" charset="0"/>
              </a:rPr>
              <a:t>	</a:t>
            </a: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 x – 3 = 0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2800" baseline="30000" dirty="0" smtClean="0">
              <a:solidFill>
                <a:srgbClr val="000000"/>
              </a:solidFill>
              <a:latin typeface="Berlin Sans FB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2800" dirty="0">
              <a:latin typeface="Berlin Sans FB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4786314" y="2071679"/>
            <a:ext cx="3643338" cy="2677656"/>
          </a:xfrm>
          <a:prstGeom prst="rect">
            <a:avLst/>
          </a:prstGeom>
          <a:solidFill>
            <a:schemeClr val="accent1">
              <a:alpha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These values are the x coordinates for A and B. The y coordinates will be ‘0’ for both A and B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2800" dirty="0">
              <a:latin typeface="Berlin Sans FB" pitchFamily="34" charset="0"/>
            </a:endParaRP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571472" y="2000241"/>
            <a:ext cx="6072230" cy="1672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If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 x + 5 = 0 	</a:t>
            </a:r>
            <a:r>
              <a:rPr lang="en-GB" sz="2800" b="1" u="sng" dirty="0" smtClean="0">
                <a:solidFill>
                  <a:srgbClr val="000000"/>
                </a:solidFill>
                <a:latin typeface="Berlin Sans FB" pitchFamily="34" charset="0"/>
              </a:rPr>
              <a:t>then</a:t>
            </a:r>
            <a:r>
              <a:rPr lang="en-GB" sz="2800" b="1" dirty="0" smtClean="0">
                <a:solidFill>
                  <a:srgbClr val="000000"/>
                </a:solidFill>
                <a:latin typeface="Berlin Sans FB" pitchFamily="34" charset="0"/>
              </a:rPr>
              <a:t>	</a:t>
            </a: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 x  = -5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2800" baseline="30000" dirty="0" smtClean="0">
              <a:solidFill>
                <a:srgbClr val="000000"/>
              </a:solidFill>
              <a:latin typeface="Berlin Sans FB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2800" dirty="0">
              <a:latin typeface="Berlin Sans FB" pitchFamily="34" charset="0"/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642910" y="3000372"/>
            <a:ext cx="6072230" cy="1672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If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 x - 3 = 0 	</a:t>
            </a:r>
            <a:r>
              <a:rPr lang="en-GB" sz="2800" b="1" u="sng" dirty="0" smtClean="0">
                <a:solidFill>
                  <a:srgbClr val="000000"/>
                </a:solidFill>
                <a:latin typeface="Berlin Sans FB" pitchFamily="34" charset="0"/>
              </a:rPr>
              <a:t>then</a:t>
            </a:r>
            <a:r>
              <a:rPr lang="en-GB" sz="2800" b="1" dirty="0" smtClean="0">
                <a:solidFill>
                  <a:srgbClr val="000000"/>
                </a:solidFill>
                <a:latin typeface="Berlin Sans FB" pitchFamily="34" charset="0"/>
              </a:rPr>
              <a:t>	</a:t>
            </a: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 x  = 3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2800" baseline="30000" dirty="0" smtClean="0">
              <a:solidFill>
                <a:srgbClr val="000000"/>
              </a:solidFill>
              <a:latin typeface="Berlin Sans FB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2800" dirty="0">
              <a:latin typeface="Berlin Sans FB" pitchFamily="34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357158" y="4929198"/>
            <a:ext cx="79296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A ( -5, 0)		B(3, 0)</a:t>
            </a:r>
            <a:endParaRPr lang="en-GB" sz="2800" baseline="30000" dirty="0" smtClean="0">
              <a:latin typeface="Berlin Sans FB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2800" dirty="0">
              <a:latin typeface="Berlin Sans FB" pitchFamily="34" charset="0"/>
            </a:endParaRP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1071538" y="5572140"/>
            <a:ext cx="6500858" cy="954107"/>
          </a:xfrm>
          <a:prstGeom prst="rect">
            <a:avLst/>
          </a:prstGeom>
          <a:solidFill>
            <a:schemeClr val="accent1">
              <a:alpha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Sketch the curve y =</a:t>
            </a:r>
            <a:r>
              <a:rPr lang="en-GB" sz="2800" dirty="0" smtClean="0">
                <a:latin typeface="Berlin Sans FB" pitchFamily="34" charset="0"/>
              </a:rPr>
              <a:t> x</a:t>
            </a:r>
            <a:r>
              <a:rPr lang="en-GB" sz="2800" baseline="30000" dirty="0" smtClean="0">
                <a:latin typeface="Berlin Sans FB" pitchFamily="34" charset="0"/>
              </a:rPr>
              <a:t>2</a:t>
            </a:r>
            <a:r>
              <a:rPr lang="en-GB" sz="2800" dirty="0" smtClean="0">
                <a:latin typeface="Berlin Sans FB" pitchFamily="34" charset="0"/>
              </a:rPr>
              <a:t> +2x – 15 to help find the length of the line AB</a:t>
            </a:r>
            <a:r>
              <a:rPr lang="en-GB" sz="2800" dirty="0" smtClean="0">
                <a:solidFill>
                  <a:srgbClr val="000000"/>
                </a:solidFill>
                <a:latin typeface="Berlin Sans FB" pitchFamily="34" charset="0"/>
              </a:rPr>
              <a:t> </a:t>
            </a:r>
            <a:endParaRPr lang="en-GB" sz="2800" dirty="0">
              <a:latin typeface="Berlin Sans FB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8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1" animBg="1"/>
      <p:bldP spid="16" grpId="0"/>
      <p:bldP spid="20" grpId="0"/>
      <p:bldP spid="21" grpId="0"/>
      <p:bldP spid="2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0"/>
            <a:ext cx="40100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786182" y="0"/>
            <a:ext cx="485778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Berlin Sans FB" pitchFamily="34" charset="0"/>
              </a:rPr>
              <a:t>Both points lie on </a:t>
            </a:r>
            <a:r>
              <a:rPr lang="en-GB" sz="2800" smtClean="0">
                <a:latin typeface="Berlin Sans FB" pitchFamily="34" charset="0"/>
              </a:rPr>
              <a:t>the </a:t>
            </a:r>
            <a:r>
              <a:rPr lang="en-GB" sz="2800" smtClean="0">
                <a:latin typeface="Berlin Sans FB" pitchFamily="34" charset="0"/>
              </a:rPr>
              <a:t>x </a:t>
            </a:r>
            <a:r>
              <a:rPr lang="en-GB" sz="2800" dirty="0" smtClean="0">
                <a:latin typeface="Berlin Sans FB" pitchFamily="34" charset="0"/>
              </a:rPr>
              <a:t>axis, so we can see from the sketch that the distance between the points (-5,0) and (3,0) is the difference between the x coordinates. So AB is equal to 8 units. </a:t>
            </a:r>
            <a:endParaRPr lang="en-GB" sz="2800" dirty="0">
              <a:latin typeface="Berlin Sans FB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42976" y="1571612"/>
            <a:ext cx="107157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438</TotalTime>
  <Words>278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galozc</dc:creator>
  <cp:lastModifiedBy>galozc</cp:lastModifiedBy>
  <cp:revision>49</cp:revision>
  <dcterms:created xsi:type="dcterms:W3CDTF">2011-02-03T11:08:00Z</dcterms:created>
  <dcterms:modified xsi:type="dcterms:W3CDTF">2011-09-05T00:19:04Z</dcterms:modified>
</cp:coreProperties>
</file>